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310" r:id="rId3"/>
    <p:sldId id="424" r:id="rId4"/>
    <p:sldId id="425" r:id="rId5"/>
    <p:sldId id="447" r:id="rId6"/>
    <p:sldId id="45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8" r:id="rId17"/>
    <p:sldId id="459" r:id="rId18"/>
    <p:sldId id="460" r:id="rId19"/>
    <p:sldId id="461" r:id="rId20"/>
    <p:sldId id="426" r:id="rId21"/>
    <p:sldId id="427" r:id="rId22"/>
    <p:sldId id="443" r:id="rId23"/>
    <p:sldId id="444" r:id="rId24"/>
    <p:sldId id="428" r:id="rId25"/>
    <p:sldId id="423" r:id="rId26"/>
    <p:sldId id="462" r:id="rId27"/>
    <p:sldId id="463" r:id="rId28"/>
    <p:sldId id="446" r:id="rId29"/>
    <p:sldId id="484" r:id="rId30"/>
    <p:sldId id="485" r:id="rId31"/>
    <p:sldId id="486" r:id="rId32"/>
    <p:sldId id="487" r:id="rId33"/>
    <p:sldId id="488" r:id="rId34"/>
    <p:sldId id="489" r:id="rId35"/>
    <p:sldId id="490" r:id="rId36"/>
    <p:sldId id="491" r:id="rId37"/>
    <p:sldId id="492" r:id="rId38"/>
    <p:sldId id="493" r:id="rId39"/>
    <p:sldId id="495" r:id="rId40"/>
    <p:sldId id="496" r:id="rId41"/>
    <p:sldId id="497" r:id="rId42"/>
    <p:sldId id="470" r:id="rId43"/>
    <p:sldId id="471" r:id="rId44"/>
    <p:sldId id="472" r:id="rId45"/>
    <p:sldId id="473" r:id="rId46"/>
    <p:sldId id="474" r:id="rId47"/>
    <p:sldId id="475" r:id="rId48"/>
    <p:sldId id="476" r:id="rId49"/>
    <p:sldId id="477" r:id="rId50"/>
    <p:sldId id="478" r:id="rId51"/>
    <p:sldId id="479" r:id="rId52"/>
    <p:sldId id="480" r:id="rId53"/>
    <p:sldId id="481" r:id="rId54"/>
    <p:sldId id="498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5EEC9-1ED4-4DB4-A870-ACE06DF60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CD8F5-1356-4478-ADDB-4F1A489AE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B71B-38EC-4CBB-9B20-F219BC20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E838-B28B-4F89-BFEE-C7AFB72F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5D922-6790-4B9A-A1CB-CECF2016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2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8C2EF-7B51-47FF-AF30-D7823D97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4FE9A-8B2B-40CC-AAED-B6D1FF37F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02529-0E91-45F3-92F5-E9D9F283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1BD32-6942-46BA-A755-C7C03FCD4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2D63C-1D48-4F73-ABEA-38B3B7AA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4DCB74-3EC7-43A0-B883-D43DD2288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DAEC1-CE1A-4A7B-A5C4-DCB8806C5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646F7-9856-4FA6-9C56-2192424B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88598-811B-4FB5-8C19-8C8CDFB3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A9AD3-025B-4033-AC1A-CC8E40F6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9FAAD-F35A-46C6-8D60-BFB675F5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38BA7-AB18-48CE-A932-F14A7CF92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7AE5B-5591-4757-9E0A-C0A39DC5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DFB9E-8656-46F1-8639-25D1B5B0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95950-2A2C-49F9-9B80-872A4A75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125F-534C-4A69-BB93-4C9E7F8D1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B88E-A788-4742-9644-8E5CDA7A0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75070-A64E-4382-965C-9BA2F5AC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05F0C-97EE-4A92-8EAC-26D0418A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534AA-91CA-4924-8044-4E8C6F0A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8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B7D2A-313A-4729-B6E6-B16F72DA8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205D7-CEBF-45D9-9CAC-403BD9CC0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D074E-F3EF-473E-ABD4-25604DC43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B7D9E-8758-424C-BAC8-669C606C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A2BF2-D009-42FF-BEFB-B1D4159C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5F796-8618-4B51-8C2D-2A86BB67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C7AC4-89BD-4D65-8C7D-74BDBEE3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D1F11-E8E0-45A2-A1E7-E7AB48D1C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18214-C2AE-4F03-B081-AA1BB07A0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F05D0-EB32-4E9E-B71E-0F8115F40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E9317-173A-45CE-8ADF-80BF0AEA8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DD156-5B31-457C-A919-09203049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B9D9D9-4E1F-4C3B-9FDE-04D888F7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A6E49-D5BB-416C-8FE1-DF2C59C4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B989-9B63-4866-954F-917BDE7E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7E563-FA9E-4D95-A48E-79F584BB7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B8841-05E6-4A67-9744-798CFF44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CE538-BFBC-4981-A6AB-1DED9ACF4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6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C8EF83-1259-44B3-A72E-3FE69D59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63517-642D-4A65-AFD2-93A45A08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3762D-38CA-4E0E-BD7F-88A48ED1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7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FA50-71BD-46A7-8B9A-03E308FD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0710D-1A29-4047-BC09-A6AC414B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6CAD4-77A0-403F-A620-64A6B3CE7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97289-29C2-4408-B9F9-F0193E2C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1B40E-6B21-44B1-B425-C02A2842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FC419-9917-43FD-A9D9-DCC4EA106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C8F3-3437-4CCD-A5B2-395DF6F0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3E0A2-6115-4046-B20C-C6A45B188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8BC17-3B48-4F30-A671-46BC023C0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07FCB-82BC-440F-8093-909B93EB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78338-C70E-454E-8E7B-DE170305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0CE83-48B1-4AED-B521-C1C2369A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2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604896-EEB6-4BD9-B7E9-59269430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1F9FE-EA1C-419F-92AE-BA8042554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A5C8F-DE9B-4676-8D65-A45C3B30E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5EDF-DDC9-45B7-BDD1-94926619A7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80B8A-C92F-4B49-846F-C126EF4C1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DFCED-023F-414C-82FF-1B008B561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C00-BCA8-460D-816A-5E3AEF42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Naming Compounds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Compounds</a:t>
            </a:r>
          </a:p>
        </p:txBody>
      </p:sp>
    </p:spTree>
    <p:extLst>
      <p:ext uri="{BB962C8B-B14F-4D97-AF65-F5344CB8AC3E}">
        <p14:creationId xmlns:p14="http://schemas.microsoft.com/office/powerpoint/2010/main" val="64222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Hydrogen? 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many atoms do I have of Oxygen?</a:t>
            </a:r>
          </a:p>
          <a:p>
            <a:pPr marL="514350" indent="-514350">
              <a:buAutoNum type="arabicPeriod" startAt="3"/>
            </a:pPr>
            <a:r>
              <a:rPr lang="en-US" dirty="0"/>
              <a:t>What will the first element name be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4.	What will the last element name be 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161295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Hydrogen? 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many atoms do I have of Oxygen?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What will the first element name be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4.	What will the last element name be 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264683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Hydrogen? 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many atoms do I have of Oxygen?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What will the first element name be</a:t>
            </a:r>
          </a:p>
          <a:p>
            <a:pPr marL="514350" indent="-514350">
              <a:buNone/>
            </a:pPr>
            <a:r>
              <a:rPr lang="en-US" dirty="0"/>
              <a:t>	changed to? </a:t>
            </a:r>
            <a:r>
              <a:rPr lang="en-US" dirty="0" err="1">
                <a:solidFill>
                  <a:srgbClr val="FF0000"/>
                </a:solidFill>
              </a:rPr>
              <a:t>Dihydrogen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	What will the last element name be 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52611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Hydrogen? 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many atoms do I have of Oxygen?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What will the first element name be</a:t>
            </a:r>
          </a:p>
          <a:p>
            <a:pPr marL="514350" indent="-514350">
              <a:buNone/>
            </a:pPr>
            <a:r>
              <a:rPr lang="en-US" dirty="0"/>
              <a:t>	changed to? </a:t>
            </a:r>
            <a:r>
              <a:rPr lang="en-US" dirty="0" err="1">
                <a:solidFill>
                  <a:srgbClr val="FF0000"/>
                </a:solidFill>
              </a:rPr>
              <a:t>Dihydrogen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	What will the last element name be </a:t>
            </a:r>
          </a:p>
          <a:p>
            <a:pPr marL="514350" indent="-514350">
              <a:buNone/>
            </a:pPr>
            <a:r>
              <a:rPr lang="en-US" dirty="0"/>
              <a:t>	changed to? </a:t>
            </a:r>
            <a:r>
              <a:rPr lang="en-US" dirty="0">
                <a:solidFill>
                  <a:srgbClr val="FF0000"/>
                </a:solidFill>
              </a:rPr>
              <a:t>Monoxide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2458296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Hydrogen? 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many atoms do I have of Oxygen?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What will the first element name be</a:t>
            </a:r>
          </a:p>
          <a:p>
            <a:pPr marL="514350" indent="-514350">
              <a:buNone/>
            </a:pPr>
            <a:r>
              <a:rPr lang="en-US" dirty="0"/>
              <a:t>	changed to? </a:t>
            </a:r>
            <a:r>
              <a:rPr lang="en-US" dirty="0" err="1">
                <a:solidFill>
                  <a:srgbClr val="FF0000"/>
                </a:solidFill>
              </a:rPr>
              <a:t>Dihydrogen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	What will the last element name be </a:t>
            </a:r>
          </a:p>
          <a:p>
            <a:pPr marL="514350" indent="-514350">
              <a:buNone/>
            </a:pPr>
            <a:r>
              <a:rPr lang="en-US" dirty="0"/>
              <a:t>	changed to? </a:t>
            </a:r>
            <a:r>
              <a:rPr lang="en-US" dirty="0">
                <a:solidFill>
                  <a:srgbClr val="FF0000"/>
                </a:solidFill>
              </a:rPr>
              <a:t>Oxide</a:t>
            </a:r>
          </a:p>
          <a:p>
            <a:pPr marL="514350" indent="-514350">
              <a:buNone/>
            </a:pPr>
            <a:r>
              <a:rPr lang="en-US" dirty="0"/>
              <a:t>5.	Final answer? </a:t>
            </a:r>
            <a:r>
              <a:rPr lang="en-US" dirty="0" err="1">
                <a:solidFill>
                  <a:srgbClr val="FF0000"/>
                </a:solidFill>
              </a:rPr>
              <a:t>Dihydrogen</a:t>
            </a:r>
            <a:r>
              <a:rPr lang="en-US" dirty="0">
                <a:solidFill>
                  <a:srgbClr val="FF0000"/>
                </a:solidFill>
              </a:rPr>
              <a:t> Monoxide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name the following covalent compounds:</a:t>
            </a:r>
          </a:p>
          <a:p>
            <a:pPr>
              <a:buNone/>
            </a:pPr>
            <a:r>
              <a:rPr lang="en-US" dirty="0"/>
              <a:t>		1. CH</a:t>
            </a:r>
            <a:r>
              <a:rPr lang="en-US" baseline="-25000" dirty="0"/>
              <a:t>4</a:t>
            </a:r>
            <a:r>
              <a:rPr lang="en-US" dirty="0"/>
              <a:t> =</a:t>
            </a:r>
          </a:p>
          <a:p>
            <a:pPr>
              <a:buNone/>
            </a:pPr>
            <a:r>
              <a:rPr lang="en-US" dirty="0"/>
              <a:t>		2. HI =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3.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=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4. PH</a:t>
            </a:r>
            <a:r>
              <a:rPr lang="en-US" baseline="-25000" dirty="0"/>
              <a:t>3</a:t>
            </a:r>
            <a:r>
              <a:rPr lang="en-US" dirty="0"/>
              <a:t> =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4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name the following covalent compounds:</a:t>
            </a:r>
          </a:p>
          <a:p>
            <a:pPr>
              <a:buNone/>
            </a:pPr>
            <a:r>
              <a:rPr lang="en-US" dirty="0"/>
              <a:t>		1. CH</a:t>
            </a:r>
            <a:r>
              <a:rPr lang="en-US" baseline="-25000" dirty="0"/>
              <a:t>4</a:t>
            </a:r>
            <a:r>
              <a:rPr lang="en-US" dirty="0"/>
              <a:t> =</a:t>
            </a:r>
            <a:r>
              <a:rPr lang="en-US" dirty="0">
                <a:solidFill>
                  <a:srgbClr val="FF0000"/>
                </a:solidFill>
              </a:rPr>
              <a:t>Carbon </a:t>
            </a:r>
            <a:r>
              <a:rPr lang="en-US" dirty="0" err="1">
                <a:solidFill>
                  <a:srgbClr val="FF0000"/>
                </a:solidFill>
              </a:rPr>
              <a:t>tetrahydride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2. HI =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3.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=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4. PH</a:t>
            </a:r>
            <a:r>
              <a:rPr lang="en-US" baseline="-25000" dirty="0"/>
              <a:t>3</a:t>
            </a:r>
            <a:r>
              <a:rPr lang="en-US" dirty="0"/>
              <a:t> =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3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name the following covalent compounds:</a:t>
            </a:r>
          </a:p>
          <a:p>
            <a:pPr>
              <a:buNone/>
            </a:pPr>
            <a:r>
              <a:rPr lang="en-US" dirty="0"/>
              <a:t>		1. CH</a:t>
            </a:r>
            <a:r>
              <a:rPr lang="en-US" baseline="-25000" dirty="0"/>
              <a:t>4</a:t>
            </a:r>
            <a:r>
              <a:rPr lang="en-US" dirty="0"/>
              <a:t> =</a:t>
            </a:r>
            <a:r>
              <a:rPr lang="en-US" dirty="0">
                <a:solidFill>
                  <a:srgbClr val="FF0000"/>
                </a:solidFill>
              </a:rPr>
              <a:t>Carbon </a:t>
            </a:r>
            <a:r>
              <a:rPr lang="en-US" dirty="0" err="1">
                <a:solidFill>
                  <a:srgbClr val="FF0000"/>
                </a:solidFill>
              </a:rPr>
              <a:t>tetrahydride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2. HI =</a:t>
            </a:r>
            <a:r>
              <a:rPr lang="en-US" dirty="0">
                <a:solidFill>
                  <a:srgbClr val="FF0000"/>
                </a:solidFill>
              </a:rPr>
              <a:t> Hydrogen </a:t>
            </a:r>
            <a:r>
              <a:rPr lang="en-US" dirty="0" err="1">
                <a:solidFill>
                  <a:srgbClr val="FF0000"/>
                </a:solidFill>
              </a:rPr>
              <a:t>monoiodide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3.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=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4. PH</a:t>
            </a:r>
            <a:r>
              <a:rPr lang="en-US" baseline="-25000" dirty="0"/>
              <a:t>3</a:t>
            </a:r>
            <a:r>
              <a:rPr lang="en-US" dirty="0"/>
              <a:t> =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6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name the following covalent compounds:</a:t>
            </a:r>
          </a:p>
          <a:p>
            <a:pPr>
              <a:buNone/>
            </a:pPr>
            <a:r>
              <a:rPr lang="en-US" dirty="0"/>
              <a:t>		1. CH</a:t>
            </a:r>
            <a:r>
              <a:rPr lang="en-US" baseline="-25000" dirty="0"/>
              <a:t>4</a:t>
            </a:r>
            <a:r>
              <a:rPr lang="en-US" dirty="0"/>
              <a:t> =</a:t>
            </a:r>
            <a:r>
              <a:rPr lang="en-US" dirty="0">
                <a:solidFill>
                  <a:srgbClr val="FF0000"/>
                </a:solidFill>
              </a:rPr>
              <a:t>Carbon </a:t>
            </a:r>
            <a:r>
              <a:rPr lang="en-US" dirty="0" err="1">
                <a:solidFill>
                  <a:srgbClr val="FF0000"/>
                </a:solidFill>
              </a:rPr>
              <a:t>tetrahydride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2. HI =</a:t>
            </a:r>
            <a:r>
              <a:rPr lang="en-US" dirty="0">
                <a:solidFill>
                  <a:srgbClr val="FF0000"/>
                </a:solidFill>
              </a:rPr>
              <a:t> Hydrogen </a:t>
            </a:r>
            <a:r>
              <a:rPr lang="en-US" dirty="0" err="1">
                <a:solidFill>
                  <a:srgbClr val="FF0000"/>
                </a:solidFill>
              </a:rPr>
              <a:t>monoiodide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3.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Dinitrogen trioxide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4. PH</a:t>
            </a:r>
            <a:r>
              <a:rPr lang="en-US" baseline="-25000" dirty="0"/>
              <a:t>3</a:t>
            </a:r>
            <a:r>
              <a:rPr lang="en-US" dirty="0"/>
              <a:t> =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5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name the following covalent compounds:</a:t>
            </a:r>
          </a:p>
          <a:p>
            <a:pPr>
              <a:buNone/>
            </a:pPr>
            <a:r>
              <a:rPr lang="en-US" dirty="0"/>
              <a:t>		1. CH</a:t>
            </a:r>
            <a:r>
              <a:rPr lang="en-US" baseline="-25000" dirty="0"/>
              <a:t>4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Carbon </a:t>
            </a:r>
            <a:r>
              <a:rPr lang="en-US" dirty="0" err="1">
                <a:solidFill>
                  <a:srgbClr val="FF0000"/>
                </a:solidFill>
              </a:rPr>
              <a:t>tetrahydride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2. HI = </a:t>
            </a:r>
            <a:r>
              <a:rPr lang="en-US" dirty="0">
                <a:solidFill>
                  <a:srgbClr val="FF0000"/>
                </a:solidFill>
              </a:rPr>
              <a:t>Hydrogen </a:t>
            </a:r>
            <a:r>
              <a:rPr lang="en-US" dirty="0" err="1">
                <a:solidFill>
                  <a:srgbClr val="FF0000"/>
                </a:solidFill>
              </a:rPr>
              <a:t>monoiodide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3.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= </a:t>
            </a:r>
            <a:r>
              <a:rPr lang="en-US" dirty="0">
                <a:solidFill>
                  <a:srgbClr val="FF0000"/>
                </a:solidFill>
              </a:rPr>
              <a:t>Dinitrogen trioxide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4. PH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Phosphorous </a:t>
            </a:r>
            <a:r>
              <a:rPr lang="en-US" dirty="0" err="1">
                <a:solidFill>
                  <a:srgbClr val="FF0000"/>
                </a:solidFill>
              </a:rPr>
              <a:t>trihydride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8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Guided Instruction: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Naming Compounds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505200"/>
            <a:ext cx="6400800" cy="2819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6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63D"/>
                </a:solidFill>
              </a:rPr>
              <a:t>B.  Naming </a:t>
            </a:r>
            <a:r>
              <a:rPr lang="en-US" u="sng" dirty="0">
                <a:solidFill>
                  <a:srgbClr val="00863D"/>
                </a:solidFill>
              </a:rPr>
              <a:t>ionic</a:t>
            </a:r>
            <a:r>
              <a:rPr lang="en-US" dirty="0">
                <a:solidFill>
                  <a:srgbClr val="00863D"/>
                </a:solidFill>
              </a:rPr>
              <a:t>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**Just like covalent, WITHOUT the prefixes!**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metal first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nonmetal second and change the ending to –ide</a:t>
            </a:r>
          </a:p>
        </p:txBody>
      </p:sp>
    </p:spTree>
    <p:extLst>
      <p:ext uri="{BB962C8B-B14F-4D97-AF65-F5344CB8AC3E}">
        <p14:creationId xmlns:p14="http://schemas.microsoft.com/office/powerpoint/2010/main" val="29734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compound formed between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LiCl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Mg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78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compound formed between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LiCl</a:t>
            </a:r>
            <a:r>
              <a:rPr lang="en-US" dirty="0"/>
              <a:t>  </a:t>
            </a:r>
            <a:r>
              <a:rPr lang="en-US" dirty="0">
                <a:solidFill>
                  <a:srgbClr val="FF6600"/>
                </a:solidFill>
              </a:rPr>
              <a:t>Lithium chloride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Mg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13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compound formed between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LiCl</a:t>
            </a:r>
            <a:r>
              <a:rPr lang="en-US" dirty="0"/>
              <a:t>  </a:t>
            </a:r>
            <a:r>
              <a:rPr lang="en-US" dirty="0">
                <a:solidFill>
                  <a:srgbClr val="FF6600"/>
                </a:solidFill>
              </a:rPr>
              <a:t>Lithium chloride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Aluminum oxide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Mg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90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compound formed between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LiCl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Lithium chloride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Aluminum oxide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Mg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  </a:t>
            </a:r>
            <a:r>
              <a:rPr lang="en-US" dirty="0">
                <a:solidFill>
                  <a:srgbClr val="FF6600"/>
                </a:solidFill>
              </a:rPr>
              <a:t>Magnesium Nitride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61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 Summary…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your notes, write the following heading and answer the questions in complete sentences :</a:t>
            </a:r>
          </a:p>
          <a:p>
            <a:pPr marL="0" indent="0" algn="ctr">
              <a:buNone/>
            </a:pPr>
            <a:r>
              <a:rPr lang="en-US" u="sng" dirty="0"/>
              <a:t>Summary</a:t>
            </a:r>
          </a:p>
          <a:p>
            <a:pPr marL="514350" indent="-514350">
              <a:buAutoNum type="arabicPeriod"/>
            </a:pPr>
            <a:r>
              <a:rPr lang="en-US" dirty="0"/>
              <a:t>What was the main idea of today’s lesson? </a:t>
            </a:r>
          </a:p>
          <a:p>
            <a:pPr marL="514350" indent="-514350">
              <a:buAutoNum type="arabicPeriod"/>
            </a:pPr>
            <a:r>
              <a:rPr lang="en-US" dirty="0"/>
              <a:t>What are three things that you learned? </a:t>
            </a:r>
          </a:p>
          <a:p>
            <a:pPr marL="514350" indent="-514350">
              <a:buAutoNum type="arabicPeriod"/>
            </a:pPr>
            <a:r>
              <a:rPr lang="en-US" dirty="0"/>
              <a:t>What is one area you struggled with? </a:t>
            </a:r>
          </a:p>
        </p:txBody>
      </p:sp>
    </p:spTree>
    <p:extLst>
      <p:ext uri="{BB962C8B-B14F-4D97-AF65-F5344CB8AC3E}">
        <p14:creationId xmlns:p14="http://schemas.microsoft.com/office/powerpoint/2010/main" val="3486379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Writing Compound Formulas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Compounds</a:t>
            </a:r>
          </a:p>
        </p:txBody>
      </p:sp>
    </p:spTree>
    <p:extLst>
      <p:ext uri="{BB962C8B-B14F-4D97-AF65-F5344CB8AC3E}">
        <p14:creationId xmlns:p14="http://schemas.microsoft.com/office/powerpoint/2010/main" val="239942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Guided Instruction: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Writing Compound Formulas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505200"/>
            <a:ext cx="6400800" cy="2819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8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What is the pattern for ion formation on the periodic table?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7830"/>
          <a:stretch/>
        </p:blipFill>
        <p:spPr>
          <a:xfrm>
            <a:off x="1524000" y="2446941"/>
            <a:ext cx="9144000" cy="3886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5978" y="2116671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3178" y="2661739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3778" y="3728539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3B     4B     5B    6B    7B     8B     9B    10B  11B  12B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2401" y="2650071"/>
            <a:ext cx="243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13A  14A  15A  16A  17A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34600" y="2116671"/>
            <a:ext cx="54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3340" y="1811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740" y="235693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3452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08940" y="23452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66140" y="23452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99540" y="23452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80540" y="23452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13940" y="1811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258553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48000" y="3335871"/>
            <a:ext cx="0" cy="304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620000" y="3335871"/>
            <a:ext cx="0" cy="304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048000" y="3335871"/>
            <a:ext cx="457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10200" y="2954871"/>
            <a:ext cx="0" cy="381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1" y="15324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1776" y="19896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+2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96201" y="20658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+3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86800" y="206587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-3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24174" y="206587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-2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6070" y="2065871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261202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63D"/>
                </a:solidFill>
              </a:rPr>
              <a:t>A.  Ionic Compound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431" y="1464737"/>
            <a:ext cx="866544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element symbol AND ION CHARGE for the metal first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element symbol AND ION CHARGE for the nonmetal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Criss</a:t>
            </a:r>
            <a:r>
              <a:rPr lang="en-US" dirty="0">
                <a:solidFill>
                  <a:srgbClr val="FF0000"/>
                </a:solidFill>
              </a:rPr>
              <a:t>-cross the numbers - NOT the charges</a:t>
            </a:r>
          </a:p>
          <a:p>
            <a:r>
              <a:rPr lang="en-US" dirty="0">
                <a:solidFill>
                  <a:srgbClr val="FF0000"/>
                </a:solidFill>
              </a:rPr>
              <a:t>Example: Magnesium chloride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sz="6000" dirty="0">
                <a:solidFill>
                  <a:srgbClr val="FF0000"/>
                </a:solidFill>
              </a:rPr>
              <a:t>Mg</a:t>
            </a:r>
            <a:r>
              <a:rPr lang="en-US" sz="6000" baseline="30000" dirty="0">
                <a:solidFill>
                  <a:srgbClr val="FF0000"/>
                </a:solidFill>
              </a:rPr>
              <a:t>+2</a:t>
            </a:r>
            <a:r>
              <a:rPr lang="en-US" sz="6000" dirty="0">
                <a:solidFill>
                  <a:srgbClr val="FF0000"/>
                </a:solidFill>
              </a:rPr>
              <a:t>  Cl</a:t>
            </a:r>
            <a:r>
              <a:rPr lang="en-US" sz="6000" baseline="30000" dirty="0">
                <a:solidFill>
                  <a:srgbClr val="FF0000"/>
                </a:solidFill>
              </a:rPr>
              <a:t>-1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3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What is an ionic compound?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Formed when electrons are </a:t>
            </a:r>
            <a:r>
              <a:rPr lang="en-US" b="1" dirty="0"/>
              <a:t>transferred </a:t>
            </a:r>
            <a:r>
              <a:rPr lang="en-US" dirty="0"/>
              <a:t>between a metal and nonmetal </a:t>
            </a:r>
          </a:p>
        </p:txBody>
      </p:sp>
    </p:spTree>
    <p:extLst>
      <p:ext uri="{BB962C8B-B14F-4D97-AF65-F5344CB8AC3E}">
        <p14:creationId xmlns:p14="http://schemas.microsoft.com/office/powerpoint/2010/main" val="23950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297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A.  Ionic Compound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431" y="1430871"/>
            <a:ext cx="866544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Write the element symbol AND ION for the metal first</a:t>
            </a:r>
          </a:p>
          <a:p>
            <a:pPr marL="514350" indent="-514350">
              <a:buAutoNum type="arabicPeriod"/>
            </a:pPr>
            <a:r>
              <a:rPr lang="en-US" dirty="0"/>
              <a:t>Write the element symbol AND ION for the nonmetal</a:t>
            </a:r>
          </a:p>
          <a:p>
            <a:pPr marL="514350" indent="-514350">
              <a:buAutoNum type="arabicPeriod"/>
            </a:pPr>
            <a:r>
              <a:rPr lang="en-US" dirty="0" err="1"/>
              <a:t>Criss</a:t>
            </a:r>
            <a:r>
              <a:rPr lang="en-US" dirty="0"/>
              <a:t>-cross the numbers NOT the charges</a:t>
            </a:r>
          </a:p>
          <a:p>
            <a:r>
              <a:rPr lang="en-US" dirty="0"/>
              <a:t>Example: Magnesium chloride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6000" dirty="0"/>
              <a:t>Mg</a:t>
            </a:r>
            <a:r>
              <a:rPr lang="en-US" sz="6000" baseline="30000" dirty="0"/>
              <a:t>+2</a:t>
            </a:r>
            <a:r>
              <a:rPr lang="en-US" sz="6000" dirty="0"/>
              <a:t>  Cl</a:t>
            </a:r>
            <a:r>
              <a:rPr lang="en-US" sz="6000" baseline="30000" dirty="0"/>
              <a:t>-1</a:t>
            </a:r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5486399" y="4978404"/>
            <a:ext cx="728134" cy="558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42640" y="4995340"/>
            <a:ext cx="728134" cy="558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57333" y="5465765"/>
            <a:ext cx="1185308" cy="359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</p:cNvCxnSpPr>
          <p:nvPr/>
        </p:nvCxnSpPr>
        <p:spPr>
          <a:xfrm>
            <a:off x="6107900" y="5455371"/>
            <a:ext cx="1054900" cy="369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1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1112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A.  Ionic Compound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431" y="1397005"/>
            <a:ext cx="866544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Write the element symbol AND ION for the metal first</a:t>
            </a:r>
          </a:p>
          <a:p>
            <a:pPr marL="514350" indent="-514350">
              <a:buAutoNum type="arabicPeriod"/>
            </a:pPr>
            <a:r>
              <a:rPr lang="en-US" dirty="0"/>
              <a:t>Write the element symbol AND ION for the nonmetal</a:t>
            </a:r>
          </a:p>
          <a:p>
            <a:pPr marL="514350" indent="-514350">
              <a:buAutoNum type="arabicPeriod"/>
            </a:pPr>
            <a:r>
              <a:rPr lang="en-US" dirty="0" err="1"/>
              <a:t>Criss</a:t>
            </a:r>
            <a:r>
              <a:rPr lang="en-US" dirty="0"/>
              <a:t>-cross the numbers NOT the charges</a:t>
            </a:r>
          </a:p>
          <a:p>
            <a:r>
              <a:rPr lang="en-US" dirty="0"/>
              <a:t>Example: Mg and Cl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6000" dirty="0"/>
              <a:t>Mg</a:t>
            </a:r>
            <a:r>
              <a:rPr lang="en-US" sz="6000" baseline="30000" dirty="0"/>
              <a:t>+2</a:t>
            </a:r>
            <a:r>
              <a:rPr lang="en-US" sz="6000" dirty="0"/>
              <a:t>  Cl</a:t>
            </a:r>
            <a:r>
              <a:rPr lang="en-US" sz="6000" baseline="30000" dirty="0"/>
              <a:t>-1</a:t>
            </a:r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5486399" y="4961471"/>
            <a:ext cx="728134" cy="558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42640" y="4978407"/>
            <a:ext cx="728134" cy="558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57333" y="5448832"/>
            <a:ext cx="1185308" cy="359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</p:cNvCxnSpPr>
          <p:nvPr/>
        </p:nvCxnSpPr>
        <p:spPr>
          <a:xfrm>
            <a:off x="6107900" y="5438438"/>
            <a:ext cx="1054900" cy="369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52531" y="5469482"/>
            <a:ext cx="444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767" y="5469485"/>
            <a:ext cx="444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6521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1112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A.  Ionic Compound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431" y="1397005"/>
            <a:ext cx="866544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Write the element symbol AND ION for the metal first</a:t>
            </a:r>
          </a:p>
          <a:p>
            <a:pPr marL="514350" indent="-514350">
              <a:buAutoNum type="arabicPeriod"/>
            </a:pPr>
            <a:r>
              <a:rPr lang="en-US" dirty="0"/>
              <a:t>Write the element symbol AND ION for the nonmetal</a:t>
            </a:r>
          </a:p>
          <a:p>
            <a:pPr marL="514350" indent="-514350">
              <a:buAutoNum type="arabicPeriod"/>
            </a:pPr>
            <a:r>
              <a:rPr lang="en-US" dirty="0" err="1"/>
              <a:t>Criss</a:t>
            </a:r>
            <a:r>
              <a:rPr lang="en-US" dirty="0"/>
              <a:t>-cross the numbers NOT the charges</a:t>
            </a:r>
          </a:p>
          <a:p>
            <a:r>
              <a:rPr lang="en-US" dirty="0"/>
              <a:t>Example: Mg and </a:t>
            </a:r>
            <a:r>
              <a:rPr lang="en-US" dirty="0" err="1"/>
              <a:t>Cl</a:t>
            </a:r>
            <a:endParaRPr lang="en-US" dirty="0"/>
          </a:p>
          <a:p>
            <a:pPr marL="0" indent="0">
              <a:buNone/>
            </a:pPr>
            <a:r>
              <a:rPr lang="en-US" sz="6000" dirty="0"/>
              <a:t>  Mg</a:t>
            </a:r>
            <a:r>
              <a:rPr lang="en-US" sz="6000" baseline="30000" dirty="0"/>
              <a:t>+2</a:t>
            </a:r>
            <a:r>
              <a:rPr lang="en-US" sz="6000" dirty="0"/>
              <a:t>  Cl</a:t>
            </a:r>
            <a:r>
              <a:rPr lang="en-US" sz="6000" baseline="30000" dirty="0"/>
              <a:t>-1</a:t>
            </a:r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3081913" y="4961471"/>
            <a:ext cx="728134" cy="558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38154" y="4978407"/>
            <a:ext cx="728134" cy="558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352847" y="5448832"/>
            <a:ext cx="1185308" cy="3593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</p:cNvCxnSpPr>
          <p:nvPr/>
        </p:nvCxnSpPr>
        <p:spPr>
          <a:xfrm>
            <a:off x="3703414" y="5438438"/>
            <a:ext cx="1054900" cy="369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45" y="5469482"/>
            <a:ext cx="444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8281" y="5469485"/>
            <a:ext cx="444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2934" y="4861473"/>
            <a:ext cx="54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= Mg</a:t>
            </a:r>
            <a:r>
              <a:rPr lang="en-US" sz="6000" baseline="-25000" dirty="0"/>
              <a:t>1</a:t>
            </a:r>
            <a:r>
              <a:rPr lang="en-US" sz="6000" dirty="0"/>
              <a:t>Cl</a:t>
            </a:r>
            <a:r>
              <a:rPr lang="en-US" sz="6000" baseline="-25000" dirty="0"/>
              <a:t>2 </a:t>
            </a:r>
            <a:r>
              <a:rPr lang="en-US" sz="6000" dirty="0"/>
              <a:t>= MgCl</a:t>
            </a:r>
            <a:r>
              <a:rPr lang="en-US" sz="6000" baseline="-25000" dirty="0"/>
              <a:t>2</a:t>
            </a:r>
            <a:r>
              <a:rPr lang="en-US" sz="6000" dirty="0"/>
              <a:t>  </a:t>
            </a:r>
          </a:p>
          <a:p>
            <a:r>
              <a:rPr lang="en-US" sz="6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96205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ionic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Lithium 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Aluminum 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Magnesium nitride</a:t>
            </a:r>
          </a:p>
        </p:txBody>
      </p:sp>
    </p:spTree>
    <p:extLst>
      <p:ext uri="{BB962C8B-B14F-4D97-AF65-F5344CB8AC3E}">
        <p14:creationId xmlns:p14="http://schemas.microsoft.com/office/powerpoint/2010/main" val="255024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ionic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Lithium oxide   </a:t>
            </a:r>
            <a:r>
              <a:rPr lang="en-US" dirty="0">
                <a:solidFill>
                  <a:srgbClr val="FF0000"/>
                </a:solidFill>
              </a:rPr>
              <a:t>Li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Aluminum oxide   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Magnesium nitride   </a:t>
            </a:r>
          </a:p>
        </p:txBody>
      </p:sp>
    </p:spTree>
    <p:extLst>
      <p:ext uri="{BB962C8B-B14F-4D97-AF65-F5344CB8AC3E}">
        <p14:creationId xmlns:p14="http://schemas.microsoft.com/office/powerpoint/2010/main" val="1490962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ionic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Lithium oxide   </a:t>
            </a:r>
            <a:r>
              <a:rPr lang="en-US" dirty="0">
                <a:solidFill>
                  <a:srgbClr val="FF0000"/>
                </a:solidFill>
              </a:rPr>
              <a:t>Li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Aluminum oxide   </a:t>
            </a:r>
            <a:r>
              <a:rPr lang="en-US" dirty="0">
                <a:solidFill>
                  <a:srgbClr val="FF0000"/>
                </a:solidFill>
              </a:rPr>
              <a:t>Al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Magnesium nitride   </a:t>
            </a:r>
          </a:p>
        </p:txBody>
      </p:sp>
    </p:spTree>
    <p:extLst>
      <p:ext uri="{BB962C8B-B14F-4D97-AF65-F5344CB8AC3E}">
        <p14:creationId xmlns:p14="http://schemas.microsoft.com/office/powerpoint/2010/main" val="4163369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ionic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Lithium oxide   </a:t>
            </a:r>
            <a:r>
              <a:rPr lang="en-US" dirty="0">
                <a:solidFill>
                  <a:srgbClr val="FF0000"/>
                </a:solidFill>
              </a:rPr>
              <a:t>Li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Aluminum oxide   </a:t>
            </a:r>
            <a:r>
              <a:rPr lang="en-US" dirty="0">
                <a:solidFill>
                  <a:srgbClr val="FF0000"/>
                </a:solidFill>
              </a:rPr>
              <a:t>Al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Magnesium nitride   </a:t>
            </a:r>
            <a:r>
              <a:rPr lang="en-US" dirty="0">
                <a:solidFill>
                  <a:srgbClr val="FF0000"/>
                </a:solidFill>
              </a:rPr>
              <a:t>Mg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3249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863D"/>
                </a:solidFill>
              </a:rPr>
              <a:t>B.  Ionic Compound with Transition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50292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Example:    Cobalt (II) fluoride</a:t>
            </a:r>
          </a:p>
          <a:p>
            <a:pPr marL="400050" lvl="1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metal ion with charge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Use the roman numeral for the charge</a:t>
            </a:r>
          </a:p>
          <a:p>
            <a:pPr marL="1371600" lvl="2" indent="-514350"/>
            <a:r>
              <a:rPr lang="en-US" dirty="0">
                <a:solidFill>
                  <a:srgbClr val="FF0000"/>
                </a:solidFill>
              </a:rPr>
              <a:t>Cobalt has a +2 charge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nonmetal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Crisscross the numbers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1714500" lvl="4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0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Metal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Cobalt (II) fluoride</a:t>
            </a:r>
            <a:endParaRPr lang="en-US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Iron (III) bromide</a:t>
            </a:r>
            <a:endParaRPr lang="en-US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 (IV) sulfide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07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Metal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Cobalt (II) fluoride = </a:t>
            </a:r>
            <a:r>
              <a:rPr lang="en-US" dirty="0">
                <a:solidFill>
                  <a:srgbClr val="FF0000"/>
                </a:solidFill>
              </a:rPr>
              <a:t>CoF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Iron (III) bromide</a:t>
            </a:r>
            <a:endParaRPr lang="en-US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 (IV) sulfide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1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What is a covalent compound?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Formed when electrons are </a:t>
            </a:r>
            <a:r>
              <a:rPr lang="en-US" b="1" dirty="0"/>
              <a:t>shared </a:t>
            </a:r>
            <a:r>
              <a:rPr lang="en-US" dirty="0"/>
              <a:t>between a nonmetals</a:t>
            </a:r>
          </a:p>
        </p:txBody>
      </p:sp>
    </p:spTree>
    <p:extLst>
      <p:ext uri="{BB962C8B-B14F-4D97-AF65-F5344CB8AC3E}">
        <p14:creationId xmlns:p14="http://schemas.microsoft.com/office/powerpoint/2010/main" val="23301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Metal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Cobalt (II) fluoride = </a:t>
            </a:r>
            <a:r>
              <a:rPr lang="en-US" dirty="0">
                <a:solidFill>
                  <a:srgbClr val="FF0000"/>
                </a:solidFill>
              </a:rPr>
              <a:t>CoF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Iron (III) bromide = </a:t>
            </a:r>
            <a:r>
              <a:rPr lang="en-US" dirty="0">
                <a:solidFill>
                  <a:srgbClr val="FF0000"/>
                </a:solidFill>
              </a:rPr>
              <a:t>FeBr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 (IV) sulfide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90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Metal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 for the following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Cobalt (II) fluoride = </a:t>
            </a:r>
            <a:r>
              <a:rPr lang="en-US" dirty="0">
                <a:solidFill>
                  <a:srgbClr val="FF0000"/>
                </a:solidFill>
              </a:rPr>
              <a:t>CoF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Iron (III) bromide = </a:t>
            </a:r>
            <a:r>
              <a:rPr lang="en-US" dirty="0">
                <a:solidFill>
                  <a:srgbClr val="FF0000"/>
                </a:solidFill>
              </a:rPr>
              <a:t>FeBr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 (IV) sulfide = </a:t>
            </a:r>
            <a:r>
              <a:rPr lang="en-US" dirty="0">
                <a:solidFill>
                  <a:srgbClr val="FF0000"/>
                </a:solidFill>
              </a:rPr>
              <a:t>Pb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39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863D"/>
                </a:solidFill>
              </a:rPr>
              <a:t>C. Covalent Compound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52578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Write the </a:t>
            </a:r>
            <a:r>
              <a:rPr lang="en-US" b="1" u="sng" dirty="0">
                <a:solidFill>
                  <a:srgbClr val="FF0000"/>
                </a:solidFill>
              </a:rPr>
              <a:t>symbol</a:t>
            </a:r>
            <a:r>
              <a:rPr lang="en-US" dirty="0">
                <a:solidFill>
                  <a:srgbClr val="FF0000"/>
                </a:solidFill>
              </a:rPr>
              <a:t> for each element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Use the </a:t>
            </a:r>
            <a:r>
              <a:rPr lang="en-US" i="1" dirty="0">
                <a:solidFill>
                  <a:srgbClr val="FF0000"/>
                </a:solidFill>
              </a:rPr>
              <a:t>prefix</a:t>
            </a:r>
            <a:r>
              <a:rPr lang="en-US" dirty="0">
                <a:solidFill>
                  <a:srgbClr val="FF0000"/>
                </a:solidFill>
              </a:rPr>
              <a:t> to determine </a:t>
            </a:r>
            <a:r>
              <a:rPr lang="en-US" b="1" u="sng" dirty="0">
                <a:solidFill>
                  <a:srgbClr val="FF0000"/>
                </a:solidFill>
              </a:rPr>
              <a:t>how many atoms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you have and write as a subscript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0" y="2438400"/>
          <a:ext cx="2743200" cy="25603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 of atoms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prefix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tri-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tetra-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penta-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hexa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2174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Carbon Tetrachloride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elements involved?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2.  What are the symbols for each element?</a:t>
            </a:r>
          </a:p>
          <a:p>
            <a:pPr marL="514350" indent="-514350">
              <a:buNone/>
            </a:pPr>
            <a:r>
              <a:rPr lang="en-US" dirty="0"/>
              <a:t>3.  How many atoms do I have of the first element?</a:t>
            </a:r>
          </a:p>
          <a:p>
            <a:pPr marL="514350" indent="-514350">
              <a:buNone/>
            </a:pPr>
            <a:r>
              <a:rPr lang="en-US" dirty="0"/>
              <a:t>4.  How many atoms do I have of the second element?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33783231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Carbon Tetrachloride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elements involved? </a:t>
            </a:r>
          </a:p>
          <a:p>
            <a:pPr marL="514350" indent="-51435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Carbon and Chlorine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 What are the symbols for each element?</a:t>
            </a:r>
          </a:p>
          <a:p>
            <a:pPr marL="514350" indent="-514350">
              <a:buNone/>
            </a:pPr>
            <a:r>
              <a:rPr lang="en-US" dirty="0"/>
              <a:t>3.  How many atoms do I have of the first element?</a:t>
            </a:r>
          </a:p>
          <a:p>
            <a:pPr marL="514350" indent="-514350">
              <a:buNone/>
            </a:pPr>
            <a:r>
              <a:rPr lang="en-US" dirty="0"/>
              <a:t>4.  How many atoms do I have of the second element?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3045308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Carbon Tetrachloride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elements involved? </a:t>
            </a:r>
          </a:p>
          <a:p>
            <a:pPr marL="514350" indent="-51435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Carbon and Chlorine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 What are the symbols for each element? </a:t>
            </a:r>
            <a:r>
              <a:rPr lang="en-US" dirty="0">
                <a:solidFill>
                  <a:srgbClr val="FF0000"/>
                </a:solidFill>
              </a:rPr>
              <a:t>C,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/>
              <a:t>3.  How many atoms do I have of the first element?</a:t>
            </a:r>
          </a:p>
          <a:p>
            <a:pPr marL="514350" indent="-514350">
              <a:buNone/>
            </a:pPr>
            <a:r>
              <a:rPr lang="en-US" dirty="0"/>
              <a:t>4.  How many atoms do I have of the second element?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2616581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Carbon Tetrachloride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elements involved? </a:t>
            </a:r>
          </a:p>
          <a:p>
            <a:pPr marL="514350" indent="-51435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Carbon and Chlorine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 What are the symbols for each element? </a:t>
            </a:r>
            <a:r>
              <a:rPr lang="en-US" dirty="0">
                <a:solidFill>
                  <a:srgbClr val="FF0000"/>
                </a:solidFill>
              </a:rPr>
              <a:t>C,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/>
              <a:t>3.  How many atoms do I have of the first element?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 How many atoms do I have of the second element?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11244933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Carbon Tetrachloride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elements involved? </a:t>
            </a:r>
          </a:p>
          <a:p>
            <a:pPr marL="514350" indent="-51435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Carbon and Chlorine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 What are the symbols for each element? </a:t>
            </a:r>
            <a:r>
              <a:rPr lang="en-US" dirty="0">
                <a:solidFill>
                  <a:srgbClr val="FF0000"/>
                </a:solidFill>
              </a:rPr>
              <a:t>C,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/>
              <a:t>3.  How many atoms do I have of the first element?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 How many atoms do I have of the second element? </a:t>
            </a:r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5.	Final answer?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060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Carbon Tetrachloride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elements involved? </a:t>
            </a:r>
          </a:p>
          <a:p>
            <a:pPr marL="514350" indent="-51435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Carbon and Chlorine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 What are the symbols for each element? </a:t>
            </a:r>
            <a:r>
              <a:rPr lang="en-US" dirty="0">
                <a:solidFill>
                  <a:srgbClr val="FF0000"/>
                </a:solidFill>
              </a:rPr>
              <a:t>C,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/>
              <a:t>3.  How many atoms do I have of the first element?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 How many atoms do I have of the second element? </a:t>
            </a:r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5.	Final answer?</a:t>
            </a:r>
            <a:r>
              <a:rPr lang="en-US" dirty="0">
                <a:solidFill>
                  <a:srgbClr val="FF0000"/>
                </a:solidFill>
              </a:rPr>
              <a:t> CCl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051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write the formula for the following covalent compounds:</a:t>
            </a:r>
          </a:p>
          <a:p>
            <a:pPr>
              <a:buNone/>
            </a:pPr>
            <a:r>
              <a:rPr lang="en-US" dirty="0"/>
              <a:t>		1. Carbon Dioxide</a:t>
            </a:r>
            <a:endParaRPr lang="en-US" baseline="-25000" dirty="0"/>
          </a:p>
          <a:p>
            <a:pPr>
              <a:buNone/>
            </a:pPr>
            <a:r>
              <a:rPr lang="en-US" dirty="0"/>
              <a:t>		2. </a:t>
            </a:r>
            <a:r>
              <a:rPr lang="en-US" dirty="0" err="1"/>
              <a:t>Triphosphorus</a:t>
            </a:r>
            <a:r>
              <a:rPr lang="en-US" dirty="0"/>
              <a:t> </a:t>
            </a:r>
            <a:r>
              <a:rPr lang="en-US" dirty="0" err="1"/>
              <a:t>Monochloride</a:t>
            </a:r>
            <a:endParaRPr lang="en-US" dirty="0"/>
          </a:p>
          <a:p>
            <a:pPr>
              <a:buNone/>
            </a:pPr>
            <a:r>
              <a:rPr lang="en-US" dirty="0"/>
              <a:t>		3. 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Trichloride</a:t>
            </a:r>
            <a:endParaRPr lang="en-US" baseline="-25000" dirty="0"/>
          </a:p>
          <a:p>
            <a:pPr>
              <a:buNone/>
            </a:pPr>
            <a:r>
              <a:rPr lang="en-US" baseline="-25000" dirty="0"/>
              <a:t>		</a:t>
            </a:r>
            <a:r>
              <a:rPr lang="en-US" dirty="0"/>
              <a:t>4. Nitrogen Dioxide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7959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63D"/>
                </a:solidFill>
              </a:rPr>
              <a:t>A. Naming </a:t>
            </a:r>
            <a:r>
              <a:rPr lang="en-US" b="1" u="sng" dirty="0">
                <a:solidFill>
                  <a:srgbClr val="00863D"/>
                </a:solidFill>
              </a:rPr>
              <a:t>covalent</a:t>
            </a:r>
            <a:r>
              <a:rPr lang="en-US" b="1" dirty="0">
                <a:solidFill>
                  <a:srgbClr val="00863D"/>
                </a:solidFill>
              </a:rPr>
              <a:t>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57150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Use a </a:t>
            </a:r>
            <a:r>
              <a:rPr lang="en-US" b="1" u="sng" dirty="0">
                <a:solidFill>
                  <a:srgbClr val="FF0000"/>
                </a:solidFill>
              </a:rPr>
              <a:t>prefix</a:t>
            </a:r>
            <a:r>
              <a:rPr lang="en-US" dirty="0">
                <a:solidFill>
                  <a:srgbClr val="FF0000"/>
                </a:solidFill>
              </a:rPr>
              <a:t> to indicate the </a:t>
            </a:r>
            <a:r>
              <a:rPr lang="en-US" b="1" u="sng" dirty="0">
                <a:solidFill>
                  <a:srgbClr val="FF0000"/>
                </a:solidFill>
              </a:rPr>
              <a:t>number </a:t>
            </a:r>
            <a:r>
              <a:rPr lang="en-US" dirty="0">
                <a:solidFill>
                  <a:srgbClr val="FF0000"/>
                </a:solidFill>
              </a:rPr>
              <a:t>of atoms of each element</a:t>
            </a:r>
          </a:p>
          <a:p>
            <a:pPr marL="400050" lvl="1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24400" y="3124200"/>
          <a:ext cx="2743200" cy="25603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 of atoms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prefix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tetra-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penta-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hexa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1473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write the formula for the following covalent compounds:</a:t>
            </a:r>
          </a:p>
          <a:p>
            <a:pPr>
              <a:buNone/>
            </a:pPr>
            <a:r>
              <a:rPr lang="en-US" dirty="0"/>
              <a:t>		1. Carbon Dioxide = </a:t>
            </a:r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en-US" dirty="0"/>
              <a:t>		2. </a:t>
            </a:r>
            <a:r>
              <a:rPr lang="en-US" dirty="0" err="1"/>
              <a:t>Triphosphorus</a:t>
            </a:r>
            <a:r>
              <a:rPr lang="en-US" dirty="0"/>
              <a:t> </a:t>
            </a:r>
            <a:r>
              <a:rPr lang="en-US" dirty="0" err="1"/>
              <a:t>Monochloride</a:t>
            </a:r>
            <a:r>
              <a:rPr lang="en-US" dirty="0"/>
              <a:t> =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	3. 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Trichloride</a:t>
            </a:r>
            <a:r>
              <a:rPr lang="en-US" dirty="0"/>
              <a:t> = 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aseline="-25000" dirty="0"/>
              <a:t>		</a:t>
            </a:r>
            <a:r>
              <a:rPr lang="en-US" dirty="0"/>
              <a:t>4. Nitrogen Dioxide = 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406150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write the formula for the following covalent compounds:</a:t>
            </a:r>
          </a:p>
          <a:p>
            <a:pPr>
              <a:buNone/>
            </a:pPr>
            <a:r>
              <a:rPr lang="en-US" dirty="0"/>
              <a:t>		1. Carbon Dioxide = </a:t>
            </a:r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en-US" dirty="0"/>
              <a:t>		2. </a:t>
            </a:r>
            <a:r>
              <a:rPr lang="en-US" dirty="0" err="1"/>
              <a:t>Triphosphorus</a:t>
            </a:r>
            <a:r>
              <a:rPr lang="en-US" dirty="0"/>
              <a:t> </a:t>
            </a:r>
            <a:r>
              <a:rPr lang="en-US" dirty="0" err="1"/>
              <a:t>Monochloride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Cl</a:t>
            </a:r>
          </a:p>
          <a:p>
            <a:pPr>
              <a:buNone/>
            </a:pPr>
            <a:r>
              <a:rPr lang="en-US" dirty="0"/>
              <a:t>		3. 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Trichloride</a:t>
            </a:r>
            <a:r>
              <a:rPr lang="en-US" dirty="0"/>
              <a:t> = 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aseline="-25000" dirty="0"/>
              <a:t>		</a:t>
            </a:r>
            <a:r>
              <a:rPr lang="en-US" dirty="0"/>
              <a:t>4. Nitrogen Dioxide =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184164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write the formula for the following covalent compounds:</a:t>
            </a:r>
          </a:p>
          <a:p>
            <a:pPr>
              <a:buNone/>
            </a:pPr>
            <a:r>
              <a:rPr lang="en-US" dirty="0"/>
              <a:t>		1. Carbon Dioxide = </a:t>
            </a:r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en-US" dirty="0"/>
              <a:t>		2. </a:t>
            </a:r>
            <a:r>
              <a:rPr lang="en-US" dirty="0" err="1"/>
              <a:t>Triphosphorus</a:t>
            </a:r>
            <a:r>
              <a:rPr lang="en-US" dirty="0"/>
              <a:t> </a:t>
            </a:r>
            <a:r>
              <a:rPr lang="en-US" dirty="0" err="1"/>
              <a:t>Monochloride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Cl</a:t>
            </a:r>
          </a:p>
          <a:p>
            <a:pPr>
              <a:buNone/>
            </a:pPr>
            <a:r>
              <a:rPr lang="en-US" dirty="0"/>
              <a:t>		3. 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Trichloride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Cl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</a:p>
          <a:p>
            <a:pPr>
              <a:buNone/>
            </a:pPr>
            <a:r>
              <a:rPr lang="en-US" baseline="-25000" dirty="0"/>
              <a:t>		</a:t>
            </a:r>
            <a:r>
              <a:rPr lang="en-US" dirty="0"/>
              <a:t>4. Nitrogen Dioxide = 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264937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Snappy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the next </a:t>
            </a:r>
            <a:r>
              <a:rPr lang="en-US" b="1" dirty="0"/>
              <a:t>4</a:t>
            </a:r>
            <a:r>
              <a:rPr lang="en-US" dirty="0"/>
              <a:t> minutes, use your notes to write the formula for the following covalent compounds:</a:t>
            </a:r>
          </a:p>
          <a:p>
            <a:pPr>
              <a:buNone/>
            </a:pPr>
            <a:r>
              <a:rPr lang="en-US" dirty="0"/>
              <a:t>		1. Carbon Dioxide = </a:t>
            </a:r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en-US" dirty="0"/>
              <a:t>		2. </a:t>
            </a:r>
            <a:r>
              <a:rPr lang="en-US" dirty="0" err="1"/>
              <a:t>Triphosphorus</a:t>
            </a:r>
            <a:r>
              <a:rPr lang="en-US" dirty="0"/>
              <a:t> </a:t>
            </a:r>
            <a:r>
              <a:rPr lang="en-US" dirty="0" err="1"/>
              <a:t>Monochloride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Cl</a:t>
            </a:r>
          </a:p>
          <a:p>
            <a:pPr>
              <a:buNone/>
            </a:pPr>
            <a:r>
              <a:rPr lang="en-US" dirty="0"/>
              <a:t>		3. 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Trichloride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Cl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</a:p>
          <a:p>
            <a:pPr>
              <a:buNone/>
            </a:pPr>
            <a:r>
              <a:rPr lang="en-US" baseline="-25000" dirty="0"/>
              <a:t>		</a:t>
            </a:r>
            <a:r>
              <a:rPr lang="en-US" dirty="0"/>
              <a:t>4. Nitrogen Dioxide =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304059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 Summary…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your notes, write the following heading and answer the questions in complete sentences :</a:t>
            </a:r>
          </a:p>
          <a:p>
            <a:pPr marL="0" indent="0" algn="ctr">
              <a:buNone/>
            </a:pPr>
            <a:r>
              <a:rPr lang="en-US" u="sng" dirty="0"/>
              <a:t>Summary</a:t>
            </a:r>
          </a:p>
          <a:p>
            <a:pPr marL="514350" indent="-514350">
              <a:buAutoNum type="arabicPeriod"/>
            </a:pPr>
            <a:r>
              <a:rPr lang="en-US" dirty="0"/>
              <a:t>What was the main idea of today’s lesson? </a:t>
            </a:r>
          </a:p>
          <a:p>
            <a:pPr marL="514350" indent="-514350">
              <a:buAutoNum type="arabicPeriod"/>
            </a:pPr>
            <a:r>
              <a:rPr lang="en-US" dirty="0"/>
              <a:t>What are three things that you learned? </a:t>
            </a:r>
          </a:p>
          <a:p>
            <a:pPr marL="514350" indent="-514350">
              <a:buAutoNum type="arabicPeriod"/>
            </a:pPr>
            <a:r>
              <a:rPr lang="en-US" dirty="0"/>
              <a:t>What is one area you struggled with? </a:t>
            </a:r>
          </a:p>
        </p:txBody>
      </p:sp>
    </p:spTree>
    <p:extLst>
      <p:ext uri="{BB962C8B-B14F-4D97-AF65-F5344CB8AC3E}">
        <p14:creationId xmlns:p14="http://schemas.microsoft.com/office/powerpoint/2010/main" val="175125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63D"/>
                </a:solidFill>
              </a:rPr>
              <a:t>A. Naming </a:t>
            </a:r>
            <a:r>
              <a:rPr lang="en-US" b="1" u="sng" dirty="0">
                <a:solidFill>
                  <a:srgbClr val="00863D"/>
                </a:solidFill>
              </a:rPr>
              <a:t>covalent</a:t>
            </a:r>
            <a:r>
              <a:rPr lang="en-US" b="1" dirty="0">
                <a:solidFill>
                  <a:srgbClr val="00863D"/>
                </a:solidFill>
              </a:rPr>
              <a:t>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5715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2.  Replace the ending of the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element with –ide. 	</a:t>
            </a:r>
          </a:p>
          <a:p>
            <a:pPr marL="914400" lvl="1" indent="-514350"/>
            <a:r>
              <a:rPr lang="en-US" dirty="0">
                <a:solidFill>
                  <a:srgbClr val="FF0000"/>
                </a:solidFill>
              </a:rPr>
              <a:t>Count 2 vowels back from the end of the nonmetal and remove all those letters</a:t>
            </a:r>
          </a:p>
          <a:p>
            <a:pPr marL="914400" lvl="1" indent="-514350"/>
            <a:r>
              <a:rPr lang="en-US" dirty="0">
                <a:solidFill>
                  <a:srgbClr val="FF0000"/>
                </a:solidFill>
              </a:rPr>
              <a:t>Add </a:t>
            </a:r>
            <a:r>
              <a:rPr lang="en-US" b="1" dirty="0">
                <a:solidFill>
                  <a:srgbClr val="FF0000"/>
                </a:solidFill>
              </a:rPr>
              <a:t>ide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Ex = N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2667000"/>
          <a:ext cx="2743200" cy="25603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 of atoms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prefix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tri-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tetra-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penta-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hexa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83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B. Naming </a:t>
            </a:r>
            <a:r>
              <a:rPr lang="en-US" b="1" u="sng" dirty="0"/>
              <a:t>covalent</a:t>
            </a:r>
            <a:r>
              <a:rPr lang="en-US" b="1" dirty="0"/>
              <a:t>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5715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 Replace the ending of the 2</a:t>
            </a:r>
            <a:r>
              <a:rPr lang="en-US" baseline="30000" dirty="0"/>
              <a:t>nd</a:t>
            </a:r>
            <a:r>
              <a:rPr lang="en-US" dirty="0"/>
              <a:t> element with –ide. 	</a:t>
            </a:r>
          </a:p>
          <a:p>
            <a:pPr marL="914400" lvl="1" indent="-514350"/>
            <a:r>
              <a:rPr lang="en-US" dirty="0"/>
              <a:t>Count 2 vowels back from the end of the nonmetal and remove all those letters</a:t>
            </a:r>
          </a:p>
          <a:p>
            <a:pPr marL="914400" lvl="1" indent="-514350"/>
            <a:r>
              <a:rPr lang="en-US" dirty="0"/>
              <a:t>Add </a:t>
            </a:r>
            <a:r>
              <a:rPr lang="en-US" b="1" dirty="0"/>
              <a:t>ide</a:t>
            </a: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Ex = N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baseline="-25000" dirty="0">
                <a:solidFill>
                  <a:srgbClr val="FF0000"/>
                </a:solidFill>
              </a:rPr>
              <a:t>3 </a:t>
            </a:r>
            <a:r>
              <a:rPr lang="en-US" b="1" dirty="0">
                <a:solidFill>
                  <a:srgbClr val="C00000"/>
                </a:solidFill>
              </a:rPr>
              <a:t>= </a:t>
            </a:r>
            <a:r>
              <a:rPr lang="en-US" b="1" dirty="0" err="1">
                <a:solidFill>
                  <a:srgbClr val="C00000"/>
                </a:solidFill>
              </a:rPr>
              <a:t>Dinitrogen</a:t>
            </a:r>
            <a:r>
              <a:rPr lang="en-US" b="1" dirty="0">
                <a:solidFill>
                  <a:srgbClr val="C00000"/>
                </a:solidFill>
              </a:rPr>
              <a:t> Trioxide</a:t>
            </a:r>
            <a:endParaRPr lang="en-US" baseline="-25000" dirty="0"/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2667000"/>
          <a:ext cx="2743200" cy="25603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 of atoms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prefix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tri-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tetra-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penta-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hexa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99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B. Naming </a:t>
            </a:r>
            <a:r>
              <a:rPr lang="en-US" b="1" u="sng" dirty="0"/>
              <a:t>covalent</a:t>
            </a:r>
            <a:r>
              <a:rPr lang="en-US" b="1" dirty="0"/>
              <a:t>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57150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>
                <a:solidFill>
                  <a:srgbClr val="FF6600"/>
                </a:solidFill>
              </a:rPr>
              <a:t>3. </a:t>
            </a:r>
            <a:r>
              <a:rPr lang="en-US" b="1" dirty="0">
                <a:solidFill>
                  <a:srgbClr val="FF0000"/>
                </a:solidFill>
              </a:rPr>
              <a:t>Prefix EXCEPTION: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a. </a:t>
            </a:r>
            <a:r>
              <a:rPr lang="en-US" b="1" dirty="0">
                <a:solidFill>
                  <a:srgbClr val="FF0000"/>
                </a:solidFill>
              </a:rPr>
              <a:t>NEVER use mono on the 1</a:t>
            </a:r>
            <a:r>
              <a:rPr lang="en-US" b="1" baseline="30000" dirty="0">
                <a:solidFill>
                  <a:srgbClr val="FF0000"/>
                </a:solidFill>
              </a:rPr>
              <a:t>st</a:t>
            </a:r>
            <a:r>
              <a:rPr lang="en-US" b="1" dirty="0">
                <a:solidFill>
                  <a:srgbClr val="FF0000"/>
                </a:solidFill>
              </a:rPr>
              <a:t> element!!!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Example =</a:t>
            </a:r>
            <a:r>
              <a:rPr lang="en-US" dirty="0">
                <a:solidFill>
                  <a:srgbClr val="FF0000"/>
                </a:solidFill>
              </a:rPr>
              <a:t> CO 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strike="sngStrike" dirty="0" err="1">
                <a:solidFill>
                  <a:srgbClr val="FF0000"/>
                </a:solidFill>
              </a:rPr>
              <a:t>Mono</a:t>
            </a:r>
            <a:r>
              <a:rPr lang="en-US" dirty="0" err="1"/>
              <a:t>carbon</a:t>
            </a:r>
            <a:r>
              <a:rPr lang="en-US" dirty="0"/>
              <a:t> Monoxide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	Carbon Monoxide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2667000"/>
          <a:ext cx="2743200" cy="25603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 of atoms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prefix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tri-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tetra-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penta-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hexa</a:t>
                      </a:r>
                      <a:r>
                        <a:rPr lang="en-US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9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Covalent Compound =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Hydrogen?</a:t>
            </a:r>
          </a:p>
          <a:p>
            <a:pPr marL="514350" indent="-514350">
              <a:buAutoNum type="arabicPeriod"/>
            </a:pPr>
            <a:r>
              <a:rPr lang="en-US" dirty="0"/>
              <a:t>How many atoms do I have of Oxygen?</a:t>
            </a:r>
          </a:p>
          <a:p>
            <a:pPr marL="514350" indent="-514350">
              <a:buAutoNum type="arabicPeriod" startAt="3"/>
            </a:pPr>
            <a:r>
              <a:rPr lang="en-US" dirty="0"/>
              <a:t>What will the first element name be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4.	What will the last element name be </a:t>
            </a:r>
          </a:p>
          <a:p>
            <a:pPr marL="514350" indent="-514350">
              <a:buNone/>
            </a:pPr>
            <a:r>
              <a:rPr lang="en-US" dirty="0"/>
              <a:t>	changed to?</a:t>
            </a:r>
          </a:p>
          <a:p>
            <a:pPr marL="514350" indent="-514350">
              <a:buNone/>
            </a:pPr>
            <a:r>
              <a:rPr lang="en-US" dirty="0"/>
              <a:t>5.	Final answer?</a:t>
            </a:r>
          </a:p>
        </p:txBody>
      </p:sp>
    </p:spTree>
    <p:extLst>
      <p:ext uri="{BB962C8B-B14F-4D97-AF65-F5344CB8AC3E}">
        <p14:creationId xmlns:p14="http://schemas.microsoft.com/office/powerpoint/2010/main" val="415646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2162</Words>
  <Application>Microsoft Office PowerPoint</Application>
  <PresentationFormat>Widescreen</PresentationFormat>
  <Paragraphs>407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Office Theme</vt:lpstr>
      <vt:lpstr>Naming Compounds</vt:lpstr>
      <vt:lpstr>Guided Instruction:  Naming Compounds</vt:lpstr>
      <vt:lpstr>Review: What is an ionic compound?</vt:lpstr>
      <vt:lpstr>Review: What is a covalent compound?</vt:lpstr>
      <vt:lpstr>A. Naming covalent compounds</vt:lpstr>
      <vt:lpstr>A. Naming covalent compounds</vt:lpstr>
      <vt:lpstr>B. Naming covalent compounds</vt:lpstr>
      <vt:lpstr>B. Naming covalent compounds</vt:lpstr>
      <vt:lpstr>Example #1</vt:lpstr>
      <vt:lpstr>Example #1</vt:lpstr>
      <vt:lpstr>Example #1</vt:lpstr>
      <vt:lpstr>Example #1</vt:lpstr>
      <vt:lpstr>Example #1</vt:lpstr>
      <vt:lpstr>Example #1</vt:lpstr>
      <vt:lpstr>Snappy Practice!</vt:lpstr>
      <vt:lpstr>Snappy Practice!</vt:lpstr>
      <vt:lpstr>Snappy Practice!</vt:lpstr>
      <vt:lpstr>Snappy Practice!</vt:lpstr>
      <vt:lpstr>Snappy Practice!</vt:lpstr>
      <vt:lpstr>B.  Naming ionic compounds</vt:lpstr>
      <vt:lpstr>Practice</vt:lpstr>
      <vt:lpstr>Practice</vt:lpstr>
      <vt:lpstr>Practice</vt:lpstr>
      <vt:lpstr>Practice</vt:lpstr>
      <vt:lpstr>In Summary…</vt:lpstr>
      <vt:lpstr>Writing Compound Formulas</vt:lpstr>
      <vt:lpstr>Guided Instruction:  Writing Compound Formulas</vt:lpstr>
      <vt:lpstr>Review: What is the pattern for ion formation on the periodic table?</vt:lpstr>
      <vt:lpstr>A.  Ionic Compound Formulas</vt:lpstr>
      <vt:lpstr>A.  Ionic Compound Formulas</vt:lpstr>
      <vt:lpstr>A.  Ionic Compound Formulas</vt:lpstr>
      <vt:lpstr>A.  Ionic Compound Formulas</vt:lpstr>
      <vt:lpstr>Practice</vt:lpstr>
      <vt:lpstr>Practice</vt:lpstr>
      <vt:lpstr>Practice</vt:lpstr>
      <vt:lpstr>Practice</vt:lpstr>
      <vt:lpstr>B.  Ionic Compound with Transition Metals</vt:lpstr>
      <vt:lpstr>Transition Metal Practice</vt:lpstr>
      <vt:lpstr>Transition Metal Practice</vt:lpstr>
      <vt:lpstr>Transition Metal Practice</vt:lpstr>
      <vt:lpstr>Transition Metal Practice</vt:lpstr>
      <vt:lpstr>C. Covalent Compound Formulas</vt:lpstr>
      <vt:lpstr>Example </vt:lpstr>
      <vt:lpstr>Example </vt:lpstr>
      <vt:lpstr>Example </vt:lpstr>
      <vt:lpstr>Example</vt:lpstr>
      <vt:lpstr>Example</vt:lpstr>
      <vt:lpstr>Example</vt:lpstr>
      <vt:lpstr>Snappy Practice!</vt:lpstr>
      <vt:lpstr>Snappy Practice!</vt:lpstr>
      <vt:lpstr>Snappy Practice!</vt:lpstr>
      <vt:lpstr>Snappy Practice!</vt:lpstr>
      <vt:lpstr>Snappy Practice!</vt:lpstr>
      <vt:lpstr>In Summary…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Puckett</dc:creator>
  <cp:lastModifiedBy>Richard Delbridge</cp:lastModifiedBy>
  <cp:revision>2</cp:revision>
  <dcterms:created xsi:type="dcterms:W3CDTF">2020-04-30T18:31:58Z</dcterms:created>
  <dcterms:modified xsi:type="dcterms:W3CDTF">2020-05-01T12:28:51Z</dcterms:modified>
</cp:coreProperties>
</file>